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2" r:id="rId3"/>
    <p:sldId id="334" r:id="rId4"/>
    <p:sldId id="335" r:id="rId5"/>
    <p:sldId id="336" r:id="rId6"/>
    <p:sldId id="337" r:id="rId7"/>
    <p:sldId id="338" r:id="rId8"/>
    <p:sldId id="339" r:id="rId9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55A"/>
    <a:srgbClr val="00FFFF"/>
    <a:srgbClr val="5F5F5F"/>
    <a:srgbClr val="D309B6"/>
    <a:srgbClr val="99FF66"/>
    <a:srgbClr val="0033CC"/>
    <a:srgbClr val="777777"/>
    <a:srgbClr val="66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4660" autoAdjust="0"/>
  </p:normalViewPr>
  <p:slideViewPr>
    <p:cSldViewPr>
      <p:cViewPr varScale="1">
        <p:scale>
          <a:sx n="90" d="100"/>
          <a:sy n="90" d="100"/>
        </p:scale>
        <p:origin x="1205" y="43"/>
      </p:cViewPr>
      <p:guideLst>
        <p:guide orient="horz" pos="2268"/>
        <p:guide pos="3255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6909" y="1440180"/>
            <a:ext cx="9299734" cy="1920240"/>
          </a:xfrm>
        </p:spPr>
        <p:txBody>
          <a:bodyPr vert="horz" lIns="50095" tIns="0" rIns="5009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9956" y="3498283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0954" indent="0" algn="ctr">
              <a:buNone/>
            </a:lvl2pPr>
            <a:lvl3pPr marL="1001908" indent="0" algn="ctr">
              <a:buNone/>
            </a:lvl3pPr>
            <a:lvl4pPr marL="1502862" indent="0" algn="ctr">
              <a:buNone/>
            </a:lvl4pPr>
            <a:lvl5pPr marL="2003816" indent="0" algn="ctr">
              <a:buNone/>
            </a:lvl5pPr>
            <a:lvl6pPr marL="2504770" indent="0" algn="ctr">
              <a:buNone/>
            </a:lvl6pPr>
            <a:lvl7pPr marL="3005724" indent="0" algn="ctr">
              <a:buNone/>
            </a:lvl7pPr>
            <a:lvl8pPr marL="3506678" indent="0" algn="ctr">
              <a:buNone/>
            </a:lvl8pPr>
            <a:lvl9pPr marL="40076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1452" y="288371"/>
            <a:ext cx="2324934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652" y="288371"/>
            <a:ext cx="6802583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82" y="640080"/>
            <a:ext cx="8008104" cy="1920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8282" y="2633175"/>
            <a:ext cx="8008104" cy="1585198"/>
          </a:xfrm>
        </p:spPr>
        <p:txBody>
          <a:bodyPr anchor="t"/>
          <a:lstStyle>
            <a:lvl1pPr marL="80153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5299" y="6737509"/>
            <a:ext cx="861087" cy="383381"/>
          </a:xfrm>
        </p:spPr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652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2628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6703"/>
            <a:ext cx="9299734" cy="12001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8"/>
            <a:ext cx="4565553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49041" y="1611868"/>
            <a:ext cx="4567346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6652" y="2480311"/>
            <a:ext cx="4565553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480311"/>
            <a:ext cx="4567346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6653" y="1600201"/>
            <a:ext cx="3399498" cy="4832271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08" y="640080"/>
            <a:ext cx="6199823" cy="548402"/>
          </a:xfrm>
        </p:spPr>
        <p:txBody>
          <a:bodyPr lIns="50095" rIns="50095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6608" y="1923574"/>
            <a:ext cx="6199823" cy="4160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6608" y="1225126"/>
            <a:ext cx="6199823" cy="556870"/>
          </a:xfrm>
        </p:spPr>
        <p:txBody>
          <a:bodyPr lIns="50095" tIns="50095" rIns="5009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6652" y="1680210"/>
            <a:ext cx="9299734" cy="4944618"/>
          </a:xfrm>
          <a:prstGeom prst="rect">
            <a:avLst/>
          </a:prstGeom>
        </p:spPr>
        <p:txBody>
          <a:bodyPr vert="horz" lIns="100191" tIns="50095" rIns="100191" bIns="500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6652" y="6737509"/>
            <a:ext cx="2411042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D89B8-A6F7-4B34-953C-D05DF95E3342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30455" y="6737509"/>
            <a:ext cx="3272129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55299" y="6737509"/>
            <a:ext cx="861087" cy="383381"/>
          </a:xfrm>
          <a:prstGeom prst="rect">
            <a:avLst/>
          </a:prstGeom>
        </p:spPr>
        <p:txBody>
          <a:bodyPr vert="horz" lIns="0" tIns="50095" rIns="0" bIns="5009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1145" indent="-45085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13" indent="-31059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66" indent="-25047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824" indent="-20038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25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683" indent="-20038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10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52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9494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" y="1230881"/>
            <a:ext cx="10190632" cy="467382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406879" y="792138"/>
            <a:ext cx="168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კონტეინერების  განთავსების გეგმა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54351" y="302438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1</a:t>
            </a:r>
            <a:endParaRPr lang="en-US" sz="1400" b="1" dirty="0"/>
          </a:p>
        </p:txBody>
      </p:sp>
      <p:sp>
        <p:nvSpPr>
          <p:cNvPr id="14" name="Овал 13"/>
          <p:cNvSpPr/>
          <p:nvPr/>
        </p:nvSpPr>
        <p:spPr>
          <a:xfrm>
            <a:off x="3366319" y="2016274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2</a:t>
            </a:r>
            <a:endParaRPr lang="en-US" sz="1400" b="1" dirty="0"/>
          </a:p>
        </p:txBody>
      </p:sp>
      <p:sp>
        <p:nvSpPr>
          <p:cNvPr id="15" name="Овал 14"/>
          <p:cNvSpPr/>
          <p:nvPr/>
        </p:nvSpPr>
        <p:spPr>
          <a:xfrm>
            <a:off x="6246639" y="3240410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</a:t>
            </a:r>
            <a:endParaRPr lang="en-US" sz="1400" b="1" dirty="0"/>
          </a:p>
        </p:txBody>
      </p:sp>
      <p:sp>
        <p:nvSpPr>
          <p:cNvPr id="16" name="Овал 15"/>
          <p:cNvSpPr/>
          <p:nvPr/>
        </p:nvSpPr>
        <p:spPr>
          <a:xfrm>
            <a:off x="2502223" y="410450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4</a:t>
            </a:r>
            <a:endParaRPr lang="en-US" sz="1400" b="1" dirty="0"/>
          </a:p>
        </p:txBody>
      </p:sp>
      <p:sp>
        <p:nvSpPr>
          <p:cNvPr id="17" name="Овал 16"/>
          <p:cNvSpPr/>
          <p:nvPr/>
        </p:nvSpPr>
        <p:spPr>
          <a:xfrm>
            <a:off x="8262863" y="410450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4</a:t>
            </a:r>
            <a:endParaRPr lang="en-US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3510335" y="410450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5</a:t>
            </a:r>
            <a:endParaRPr lang="en-US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5742583" y="410450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5</a:t>
            </a:r>
            <a:endParaRPr lang="en-US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7038727" y="338442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5</a:t>
            </a:r>
            <a:endParaRPr lang="en-US" sz="1400" b="1" dirty="0"/>
          </a:p>
        </p:txBody>
      </p:sp>
      <p:sp>
        <p:nvSpPr>
          <p:cNvPr id="21" name="Овал 20"/>
          <p:cNvSpPr/>
          <p:nvPr/>
        </p:nvSpPr>
        <p:spPr>
          <a:xfrm>
            <a:off x="702023" y="482458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7</a:t>
            </a:r>
            <a:endParaRPr lang="en-US" sz="1400" b="1" dirty="0"/>
          </a:p>
        </p:txBody>
      </p:sp>
      <p:sp>
        <p:nvSpPr>
          <p:cNvPr id="23" name="Овал 22"/>
          <p:cNvSpPr/>
          <p:nvPr/>
        </p:nvSpPr>
        <p:spPr>
          <a:xfrm>
            <a:off x="9486999" y="482458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7" y="675086"/>
            <a:ext cx="5652818" cy="411465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1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№1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031" y="4809485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dirty="0" smtClean="0"/>
              <a:t>4800</a:t>
            </a:r>
            <a:r>
              <a:rPr lang="ka-GE" sz="1400" dirty="0" smtClean="0"/>
              <a:t>მმ</a:t>
            </a:r>
            <a:r>
              <a:rPr lang="en-US" sz="1400" dirty="0"/>
              <a:t>X</a:t>
            </a:r>
            <a:r>
              <a:rPr lang="ka-GE" sz="1400" dirty="0"/>
              <a:t>6000მმ ზომის კონტეინერი - 1 ცალი.</a:t>
            </a:r>
            <a:endParaRPr lang="en-US" sz="1400" dirty="0"/>
          </a:p>
          <a:p>
            <a:r>
              <a:rPr lang="ka-GE" sz="1400" dirty="0"/>
              <a:t>- კონტეინერის სიმაღლე 2400მმ,</a:t>
            </a:r>
            <a:endParaRPr lang="en-US" sz="1400" dirty="0"/>
          </a:p>
          <a:p>
            <a:r>
              <a:rPr lang="ka-GE" sz="1400" dirty="0"/>
              <a:t>- მარჯვნიდან მარცხვნივ გარეთ გასაღები კარი (800</a:t>
            </a:r>
            <a:r>
              <a:rPr lang="en-US" sz="1400" dirty="0" smtClean="0"/>
              <a:t>X</a:t>
            </a:r>
            <a:r>
              <a:rPr lang="ka-GE" sz="1400" dirty="0" smtClean="0"/>
              <a:t>2200მმ</a:t>
            </a:r>
            <a:r>
              <a:rPr lang="ka-GE" sz="1400" dirty="0"/>
              <a:t>) – </a:t>
            </a:r>
            <a:r>
              <a:rPr lang="ka-GE" sz="1400" dirty="0" smtClean="0"/>
              <a:t>3 </a:t>
            </a:r>
            <a:r>
              <a:rPr lang="ka-GE" sz="1400" dirty="0"/>
              <a:t>ცალი,</a:t>
            </a:r>
            <a:endParaRPr lang="en-US" sz="1400" dirty="0"/>
          </a:p>
          <a:p>
            <a:r>
              <a:rPr lang="ka-GE" sz="1400" dirty="0"/>
              <a:t>- მარცხნიდან მარჯვნივ გარეთ გასაღები კარი (800</a:t>
            </a:r>
            <a:r>
              <a:rPr lang="en-US" sz="1400" dirty="0" smtClean="0"/>
              <a:t>X</a:t>
            </a:r>
            <a:r>
              <a:rPr lang="ka-GE" sz="1400" dirty="0" smtClean="0"/>
              <a:t>2200მმ</a:t>
            </a:r>
            <a:r>
              <a:rPr lang="ka-GE" sz="1400" dirty="0"/>
              <a:t>) – </a:t>
            </a:r>
            <a:r>
              <a:rPr lang="ka-GE" sz="1400" dirty="0" smtClean="0"/>
              <a:t>2 </a:t>
            </a:r>
            <a:r>
              <a:rPr lang="ka-GE" sz="1400" dirty="0"/>
              <a:t>ცალი,</a:t>
            </a:r>
            <a:endParaRPr lang="en-US" sz="1400" dirty="0"/>
          </a:p>
          <a:p>
            <a:r>
              <a:rPr lang="ka-GE" sz="1400" dirty="0"/>
              <a:t>- </a:t>
            </a:r>
            <a:r>
              <a:rPr lang="ka-GE" sz="1400" dirty="0" smtClean="0"/>
              <a:t>950</a:t>
            </a:r>
            <a:r>
              <a:rPr lang="en-US" sz="1400" dirty="0" smtClean="0"/>
              <a:t>X1200</a:t>
            </a:r>
            <a:r>
              <a:rPr lang="ka-GE" sz="1400" dirty="0"/>
              <a:t>მმ ზომის ფანჯარა - 4 ცალი (+მწერებისგან დამცავი ბადე),</a:t>
            </a:r>
            <a:endParaRPr lang="en-US" sz="1400" dirty="0"/>
          </a:p>
          <a:p>
            <a:r>
              <a:rPr lang="ka-GE" sz="1400" dirty="0"/>
              <a:t>- </a:t>
            </a:r>
            <a:r>
              <a:rPr lang="ka-GE" sz="1400" dirty="0" smtClean="0"/>
              <a:t>800</a:t>
            </a:r>
            <a:r>
              <a:rPr lang="en-US" sz="1400" dirty="0" smtClean="0"/>
              <a:t>X1200</a:t>
            </a:r>
            <a:r>
              <a:rPr lang="ka-GE" sz="1400" dirty="0"/>
              <a:t>მმ ზომის ფანჯარა - 3ცალი,</a:t>
            </a:r>
            <a:endParaRPr lang="en-US" sz="1400" dirty="0"/>
          </a:p>
          <a:p>
            <a:r>
              <a:rPr lang="ka-GE" sz="1400" dirty="0"/>
              <a:t>- ელჩამრთველების რაოდენობა - 4 ცალი,</a:t>
            </a:r>
            <a:endParaRPr lang="en-US" sz="1400" dirty="0"/>
          </a:p>
          <a:p>
            <a:r>
              <a:rPr lang="ka-GE" sz="1400" dirty="0"/>
              <a:t>-ელექტროროზეტების რაოდენობა - 12 ცალი (სამ-სამი ცალი ოთახებში),</a:t>
            </a:r>
            <a:endParaRPr lang="en-US" sz="1400" dirty="0"/>
          </a:p>
          <a:p>
            <a:r>
              <a:rPr lang="ka-GE" sz="1400" dirty="0"/>
              <a:t>- ჭერის დიოდური სანათები 600</a:t>
            </a:r>
            <a:r>
              <a:rPr lang="en-US" sz="1400" dirty="0"/>
              <a:t>X</a:t>
            </a:r>
            <a:r>
              <a:rPr lang="ka-GE" sz="1400" dirty="0"/>
              <a:t>600მმ ზომის - 4 ცალი (თითო ცალი ოთახში)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24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934068"/>
            <a:ext cx="5904656" cy="337408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1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№2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3" y="4430281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dirty="0"/>
              <a:t>2400მმ</a:t>
            </a:r>
            <a:r>
              <a:rPr lang="en-US" sz="1600" dirty="0"/>
              <a:t>X</a:t>
            </a:r>
            <a:r>
              <a:rPr lang="ka-GE" sz="1600" dirty="0"/>
              <a:t>6000მმ ზომის კონტეინერი - 1 ცალი.</a:t>
            </a:r>
            <a:endParaRPr lang="en-US" sz="1600" dirty="0"/>
          </a:p>
          <a:p>
            <a:r>
              <a:rPr lang="ka-GE" sz="1600" dirty="0"/>
              <a:t>- </a:t>
            </a:r>
            <a:r>
              <a:rPr lang="ka-GE" sz="1600" dirty="0" smtClean="0"/>
              <a:t>კონ</a:t>
            </a:r>
            <a:r>
              <a:rPr lang="ka-GE" sz="1600" dirty="0"/>
              <a:t>ტ</a:t>
            </a:r>
            <a:r>
              <a:rPr lang="ka-GE" sz="1600" dirty="0" smtClean="0"/>
              <a:t>ეინერი არის </a:t>
            </a:r>
            <a:r>
              <a:rPr lang="ka-GE" sz="1600" dirty="0"/>
              <a:t>გაყოფილი </a:t>
            </a:r>
            <a:r>
              <a:rPr lang="ka-GE" sz="1600" dirty="0" smtClean="0"/>
              <a:t>ორი ტიხრით</a:t>
            </a:r>
            <a:r>
              <a:rPr lang="ka-GE" sz="1600" dirty="0"/>
              <a:t>,</a:t>
            </a:r>
            <a:endParaRPr lang="en-US" sz="1600" dirty="0"/>
          </a:p>
          <a:p>
            <a:r>
              <a:rPr lang="ka-GE" sz="1600" dirty="0"/>
              <a:t>- კონტეინერის სიმაღლე 2400მმ,</a:t>
            </a:r>
            <a:endParaRPr lang="en-US" sz="1600" dirty="0"/>
          </a:p>
          <a:p>
            <a:r>
              <a:rPr lang="ka-GE" sz="1600" dirty="0"/>
              <a:t>- მარჯვნიდან მარცხვნივ გარეთ გასაღები კარი (800</a:t>
            </a:r>
            <a:r>
              <a:rPr lang="en-US" sz="1600" dirty="0" smtClean="0"/>
              <a:t>X</a:t>
            </a:r>
            <a:r>
              <a:rPr lang="ka-GE" sz="1600" dirty="0" smtClean="0"/>
              <a:t>2200მმ</a:t>
            </a:r>
            <a:r>
              <a:rPr lang="ka-GE" sz="1600" dirty="0"/>
              <a:t>) – 1 ცალი,</a:t>
            </a:r>
            <a:endParaRPr lang="en-US" sz="1600" dirty="0"/>
          </a:p>
          <a:p>
            <a:r>
              <a:rPr lang="ka-GE" sz="1600" dirty="0"/>
              <a:t>- მარცხნიდან მარჯვნივ გარეთ გასაღები კარი (800</a:t>
            </a:r>
            <a:r>
              <a:rPr lang="en-US" sz="1600" dirty="0" smtClean="0"/>
              <a:t>X</a:t>
            </a:r>
            <a:r>
              <a:rPr lang="ka-GE" sz="1600" dirty="0" smtClean="0"/>
              <a:t>2200მმ</a:t>
            </a:r>
            <a:r>
              <a:rPr lang="ka-GE" sz="1600" dirty="0"/>
              <a:t>) – </a:t>
            </a:r>
            <a:r>
              <a:rPr lang="ka-GE" sz="1600" dirty="0" smtClean="0"/>
              <a:t>2 </a:t>
            </a:r>
            <a:r>
              <a:rPr lang="ka-GE" sz="1600" dirty="0"/>
              <a:t>ცალი,</a:t>
            </a:r>
            <a:endParaRPr lang="en-US" sz="1600" dirty="0"/>
          </a:p>
          <a:p>
            <a:r>
              <a:rPr lang="ka-GE" sz="1600" dirty="0"/>
              <a:t>- 1000</a:t>
            </a:r>
            <a:r>
              <a:rPr lang="en-US" sz="1600" dirty="0"/>
              <a:t>X1200</a:t>
            </a:r>
            <a:r>
              <a:rPr lang="ka-GE" sz="1600" dirty="0"/>
              <a:t>მმ ზომის ფანჯარა - </a:t>
            </a:r>
            <a:r>
              <a:rPr lang="ka-GE" sz="1600" dirty="0" smtClean="0"/>
              <a:t>1 </a:t>
            </a:r>
            <a:r>
              <a:rPr lang="ka-GE" sz="1600" dirty="0"/>
              <a:t>ცალი (+მწერებისგან დამცავი ბადე),</a:t>
            </a:r>
            <a:endParaRPr lang="en-US" sz="1600" dirty="0"/>
          </a:p>
          <a:p>
            <a:r>
              <a:rPr lang="ka-GE" sz="1600" dirty="0"/>
              <a:t>- ელჩამრთველების რაოდენობა - </a:t>
            </a:r>
            <a:r>
              <a:rPr lang="ka-GE" sz="1600" dirty="0" smtClean="0"/>
              <a:t>3 </a:t>
            </a:r>
            <a:r>
              <a:rPr lang="ka-GE" sz="1600" dirty="0"/>
              <a:t>ცალი,</a:t>
            </a:r>
            <a:endParaRPr lang="en-US" sz="1600" dirty="0"/>
          </a:p>
          <a:p>
            <a:r>
              <a:rPr lang="ka-GE" sz="1600" dirty="0"/>
              <a:t>-ელექტროროზეტების რაოდენობა - </a:t>
            </a:r>
            <a:r>
              <a:rPr lang="ka-GE" sz="1600" dirty="0" smtClean="0"/>
              <a:t>3 </a:t>
            </a:r>
            <a:r>
              <a:rPr lang="ka-GE" sz="1600" dirty="0"/>
              <a:t>ცალი (სამ-სამი ცალი ოთახებში),</a:t>
            </a:r>
            <a:endParaRPr lang="en-US" sz="1600" dirty="0"/>
          </a:p>
          <a:p>
            <a:r>
              <a:rPr lang="ka-GE" sz="1600" dirty="0"/>
              <a:t>- ჭერის დიოდური სანათები 600</a:t>
            </a:r>
            <a:r>
              <a:rPr lang="en-US" sz="1600" dirty="0"/>
              <a:t>X</a:t>
            </a:r>
            <a:r>
              <a:rPr lang="ka-GE" sz="1600" dirty="0"/>
              <a:t>600მმ ზომის - </a:t>
            </a:r>
            <a:r>
              <a:rPr lang="ka-GE" sz="1600" dirty="0" smtClean="0"/>
              <a:t>3 </a:t>
            </a:r>
            <a:r>
              <a:rPr lang="ka-GE" sz="1600" dirty="0"/>
              <a:t>ცალი (თითო ცალი ოთახში)</a:t>
            </a:r>
            <a:endParaRPr lang="en-US" sz="1600" dirty="0"/>
          </a:p>
          <a:p>
            <a:r>
              <a:rPr lang="ka-GE" sz="1600" dirty="0"/>
              <a:t>- იატაკი - ლამინირებული პარკეტი.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8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24" y="566645"/>
            <a:ext cx="5851482" cy="375667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1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№3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442" y="4320530"/>
            <a:ext cx="9237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400" dirty="0"/>
              <a:t>2400მმ</a:t>
            </a:r>
            <a:r>
              <a:rPr lang="en-US" sz="1400" dirty="0"/>
              <a:t>X</a:t>
            </a:r>
            <a:r>
              <a:rPr lang="ka-GE" sz="1400" dirty="0"/>
              <a:t>6000მმ ზომის კონტეინერი - 1 ცალი.</a:t>
            </a:r>
            <a:endParaRPr lang="en-US" sz="1400" dirty="0"/>
          </a:p>
          <a:p>
            <a:r>
              <a:rPr lang="ka-GE" sz="1400" dirty="0"/>
              <a:t>- კონეინერი ორად არის გაყოფილი ტიხრით,</a:t>
            </a:r>
            <a:endParaRPr lang="en-US" sz="1400" dirty="0"/>
          </a:p>
          <a:p>
            <a:r>
              <a:rPr lang="ka-GE" sz="1400" dirty="0"/>
              <a:t>- კონტეინერის სიმაღლე 2400მმ,</a:t>
            </a:r>
            <a:endParaRPr lang="en-US" sz="1400" dirty="0"/>
          </a:p>
          <a:p>
            <a:r>
              <a:rPr lang="ka-GE" sz="1400" dirty="0"/>
              <a:t>- მარჯვნიდან მარცხვნივ გარეთ გასაღები კარი (800</a:t>
            </a:r>
            <a:r>
              <a:rPr lang="en-US" sz="1400" dirty="0" smtClean="0"/>
              <a:t>X</a:t>
            </a:r>
            <a:r>
              <a:rPr lang="ka-GE" sz="1400" dirty="0" smtClean="0"/>
              <a:t>2200მმ</a:t>
            </a:r>
            <a:r>
              <a:rPr lang="ka-GE" sz="1400" dirty="0"/>
              <a:t>) – 1 ცალი,</a:t>
            </a:r>
            <a:endParaRPr lang="en-US" sz="1400" dirty="0"/>
          </a:p>
          <a:p>
            <a:r>
              <a:rPr lang="ka-GE" sz="1400" dirty="0"/>
              <a:t>- 1200</a:t>
            </a:r>
            <a:r>
              <a:rPr lang="en-US" sz="1400" dirty="0"/>
              <a:t>X1200</a:t>
            </a:r>
            <a:r>
              <a:rPr lang="ka-GE" sz="1400" dirty="0"/>
              <a:t>მმ ზომის ფანჯარა - 2 ცალი (+მწერებისგან დამცავი ბადე),</a:t>
            </a:r>
            <a:endParaRPr lang="en-US" sz="1400" dirty="0"/>
          </a:p>
          <a:p>
            <a:r>
              <a:rPr lang="ka-GE" sz="1400" dirty="0"/>
              <a:t>- ელჩამრთველების რაოდენობა - 2 ცალი,</a:t>
            </a:r>
            <a:endParaRPr lang="en-US" sz="1400" dirty="0"/>
          </a:p>
          <a:p>
            <a:r>
              <a:rPr lang="ka-GE" sz="1400" dirty="0"/>
              <a:t>-ელექტროროზეტების რაოდენობა - 6 ცალი (სამ-სამი ცალი ოთახებში),</a:t>
            </a:r>
            <a:endParaRPr lang="en-US" sz="1400" dirty="0"/>
          </a:p>
          <a:p>
            <a:r>
              <a:rPr lang="ka-GE" sz="1400" dirty="0"/>
              <a:t>- ჭერის დიოდური სანათები 600</a:t>
            </a:r>
            <a:r>
              <a:rPr lang="en-US" sz="1400" dirty="0"/>
              <a:t>X</a:t>
            </a:r>
            <a:r>
              <a:rPr lang="ka-GE" sz="1400" dirty="0"/>
              <a:t>600მმ ზომის - 2 ცალი (თითო ცალი ოთახში)</a:t>
            </a:r>
            <a:endParaRPr lang="en-US" sz="1400" dirty="0"/>
          </a:p>
          <a:p>
            <a:r>
              <a:rPr lang="ka-GE" sz="1400" dirty="0"/>
              <a:t>- იატაკი - ლამინირებული პარკეტი,</a:t>
            </a:r>
            <a:endParaRPr lang="en-US" sz="1400" dirty="0"/>
          </a:p>
          <a:p>
            <a:r>
              <a:rPr lang="ka-GE" sz="1400" dirty="0"/>
              <a:t>- ხელსბანთან კედლის მოპირკეთება კაფელით,</a:t>
            </a:r>
            <a:endParaRPr lang="en-US" sz="1400" dirty="0"/>
          </a:p>
          <a:p>
            <a:r>
              <a:rPr lang="ka-GE" sz="1400" dirty="0"/>
              <a:t>- ფაიფურის ხელსაბანი - 1 კომპლექტი,</a:t>
            </a:r>
            <a:endParaRPr lang="en-US" sz="1400" dirty="0"/>
          </a:p>
          <a:p>
            <a:r>
              <a:rPr lang="ka-GE" sz="1400" dirty="0"/>
              <a:t>50ლიტრი ტევადობის წყლის გამაცხელებელი ბაკი - 1ცალი.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0" y="913449"/>
            <a:ext cx="6481619" cy="347908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2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</a:t>
            </a:r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4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50" y="4358273"/>
            <a:ext cx="9794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 </a:t>
            </a:r>
            <a:r>
              <a:rPr lang="ka-GE" dirty="0"/>
              <a:t>2400მმX6000მმ ზომის კონტეინერი - 2 ცალი.</a:t>
            </a:r>
            <a:endParaRPr lang="en-US" dirty="0"/>
          </a:p>
          <a:p>
            <a:r>
              <a:rPr lang="ka-GE" dirty="0"/>
              <a:t>- კონტეინერის სიმაღლე 2400მმ,</a:t>
            </a:r>
            <a:endParaRPr lang="en-US" dirty="0"/>
          </a:p>
          <a:p>
            <a:r>
              <a:rPr lang="ka-GE" dirty="0"/>
              <a:t>- მარჯვნიდან მარცხვნივ გარეთ გასაღები კარი (</a:t>
            </a:r>
            <a:r>
              <a:rPr lang="ka-GE" dirty="0" smtClean="0"/>
              <a:t>800X2200მმ</a:t>
            </a:r>
            <a:r>
              <a:rPr lang="ka-GE" dirty="0"/>
              <a:t>) – 1 ცალი,</a:t>
            </a:r>
            <a:endParaRPr lang="en-US" dirty="0"/>
          </a:p>
          <a:p>
            <a:r>
              <a:rPr lang="ka-GE" dirty="0"/>
              <a:t>- 1200X1200მმ ზომის ფანჯარა - 2 ცალი (+მწერებისგან დამცავი ბადე),</a:t>
            </a:r>
            <a:endParaRPr lang="en-US" dirty="0"/>
          </a:p>
          <a:p>
            <a:r>
              <a:rPr lang="ka-GE" dirty="0"/>
              <a:t>- ელჩამრთველების რაოდენობა - 1 ცალი,</a:t>
            </a:r>
            <a:endParaRPr lang="en-US" dirty="0"/>
          </a:p>
          <a:p>
            <a:r>
              <a:rPr lang="ka-GE" dirty="0"/>
              <a:t>-ელექტროროზეტების რაოდენობა - 9 ცალი,</a:t>
            </a:r>
            <a:endParaRPr lang="en-US" dirty="0"/>
          </a:p>
          <a:p>
            <a:r>
              <a:rPr lang="ka-GE" dirty="0"/>
              <a:t>- ჭერის დიოდური სანათები 600X600მმ ზომის - 2 ცალი,</a:t>
            </a:r>
            <a:endParaRPr lang="en-US" dirty="0"/>
          </a:p>
          <a:p>
            <a:r>
              <a:rPr lang="ka-GE" dirty="0"/>
              <a:t>- იატაკი - ლამინირებული პარკეტი.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7" y="864145"/>
            <a:ext cx="6833326" cy="367879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3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</a:t>
            </a:r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5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049" y="4778707"/>
            <a:ext cx="99700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2400მმX6000მმ ზომის კონტეინერი - 3 ცალი.</a:t>
            </a:r>
            <a:endParaRPr lang="en-US" sz="1600" dirty="0"/>
          </a:p>
          <a:p>
            <a:r>
              <a:rPr lang="ka-GE" sz="1600" dirty="0"/>
              <a:t>- კონტეინერის სიმაღლე 2400მმ,</a:t>
            </a:r>
            <a:endParaRPr lang="en-US" sz="1600" dirty="0"/>
          </a:p>
          <a:p>
            <a:r>
              <a:rPr lang="ka-GE" sz="1600" dirty="0"/>
              <a:t>- მარცნიდან მარჯვნივ  გარეთ გასაღები კარი (</a:t>
            </a:r>
            <a:r>
              <a:rPr lang="ka-GE" sz="1600" dirty="0" smtClean="0"/>
              <a:t>800X2200მმ</a:t>
            </a:r>
            <a:r>
              <a:rPr lang="ka-GE" sz="1600" dirty="0"/>
              <a:t>) – 1 ცალი,</a:t>
            </a:r>
            <a:endParaRPr lang="en-US" sz="1600" dirty="0"/>
          </a:p>
          <a:p>
            <a:r>
              <a:rPr lang="ka-GE" sz="1600" dirty="0"/>
              <a:t>- 1200X1200მმ ზომის ფანჯარა - 2 ცალი (+მწერებისგან დამცავი ბადე),</a:t>
            </a:r>
            <a:endParaRPr lang="en-US" sz="1600" dirty="0"/>
          </a:p>
          <a:p>
            <a:r>
              <a:rPr lang="ka-GE" sz="1600" dirty="0"/>
              <a:t>- ელჩამრთველების რაოდენობა - 1 ცალი,</a:t>
            </a:r>
            <a:endParaRPr lang="en-US" sz="1600" dirty="0"/>
          </a:p>
          <a:p>
            <a:r>
              <a:rPr lang="ka-GE" sz="1600" dirty="0"/>
              <a:t>-ელექტროროზეტების რაოდენობა - 9 ცალი,</a:t>
            </a:r>
            <a:endParaRPr lang="en-US" sz="1600" dirty="0"/>
          </a:p>
          <a:p>
            <a:r>
              <a:rPr lang="ka-GE" sz="1600" dirty="0"/>
              <a:t>- ჭერის დიოდური სანათები 600X600მმ ზომის - 2 ცალი,</a:t>
            </a:r>
            <a:endParaRPr lang="en-US" sz="1600" dirty="0"/>
          </a:p>
          <a:p>
            <a:r>
              <a:rPr lang="ka-GE" sz="1600" dirty="0"/>
              <a:t>- იატაკი - ლამინირებული პარკეტი.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71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737444"/>
            <a:ext cx="6512757" cy="39576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3793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1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</a:t>
            </a:r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6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04" y="4680570"/>
            <a:ext cx="7997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2400მმX6000მმ ზომის კონტეინერი - 1 ცალი.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ka-GE" sz="1600" dirty="0" smtClean="0"/>
              <a:t>კონტეინერის </a:t>
            </a:r>
            <a:r>
              <a:rPr lang="ka-GE" sz="1600" dirty="0"/>
              <a:t>სიმაღლე 2400მმ</a:t>
            </a:r>
            <a:r>
              <a:rPr lang="ka-GE" sz="16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ka-GE" sz="1600" dirty="0" smtClean="0"/>
              <a:t>კონტეინერი </a:t>
            </a:r>
            <a:r>
              <a:rPr lang="ka-GE" sz="1600" dirty="0"/>
              <a:t>არის </a:t>
            </a:r>
            <a:r>
              <a:rPr lang="ka-GE" sz="1600" dirty="0" smtClean="0"/>
              <a:t>ორად გაყოფილი ტიხრით,</a:t>
            </a:r>
            <a:endParaRPr lang="en-US" sz="1600" dirty="0"/>
          </a:p>
          <a:p>
            <a:r>
              <a:rPr lang="ka-GE" sz="1600" dirty="0"/>
              <a:t>- მარჯვნიდან მარცხვნივ გარეთ გასაღები კარი (</a:t>
            </a:r>
            <a:r>
              <a:rPr lang="ka-GE" sz="1600" dirty="0" smtClean="0"/>
              <a:t>800X2200მმ</a:t>
            </a:r>
            <a:r>
              <a:rPr lang="ka-GE" sz="1600" dirty="0"/>
              <a:t>) – </a:t>
            </a:r>
            <a:r>
              <a:rPr lang="ka-GE" sz="1600" dirty="0" smtClean="0"/>
              <a:t>2 </a:t>
            </a:r>
            <a:r>
              <a:rPr lang="ka-GE" sz="1600" dirty="0"/>
              <a:t>ცალი,</a:t>
            </a:r>
            <a:endParaRPr lang="en-US" sz="1600" dirty="0"/>
          </a:p>
          <a:p>
            <a:r>
              <a:rPr lang="ka-GE" sz="1600" dirty="0"/>
              <a:t>- 1200</a:t>
            </a:r>
            <a:r>
              <a:rPr lang="en-US" sz="1600" dirty="0"/>
              <a:t>X1200</a:t>
            </a:r>
            <a:r>
              <a:rPr lang="ka-GE" sz="1600" dirty="0"/>
              <a:t>მმ ზომის ფანჯარა - </a:t>
            </a:r>
            <a:r>
              <a:rPr lang="ka-GE" sz="1600" dirty="0" smtClean="0"/>
              <a:t>3 </a:t>
            </a:r>
            <a:r>
              <a:rPr lang="ka-GE" sz="1600" dirty="0"/>
              <a:t>ცალი (+მწერებისგან დამცავი ბადე),</a:t>
            </a:r>
            <a:endParaRPr lang="en-US" sz="1600" dirty="0"/>
          </a:p>
          <a:p>
            <a:r>
              <a:rPr lang="ka-GE" sz="1600" dirty="0"/>
              <a:t>- ელჩამრთველების რაოდენობა - </a:t>
            </a:r>
            <a:r>
              <a:rPr lang="ka-GE" sz="1600" dirty="0" smtClean="0"/>
              <a:t>2 </a:t>
            </a:r>
            <a:r>
              <a:rPr lang="ka-GE" sz="1600" dirty="0"/>
              <a:t>ცალი,</a:t>
            </a:r>
            <a:endParaRPr lang="en-US" sz="1600" dirty="0"/>
          </a:p>
          <a:p>
            <a:r>
              <a:rPr lang="ka-GE" sz="1600" dirty="0"/>
              <a:t>-ელექტროროზეტების რაოდენობა - 9 ცალი,</a:t>
            </a:r>
            <a:endParaRPr lang="en-US" sz="1600" dirty="0"/>
          </a:p>
          <a:p>
            <a:r>
              <a:rPr lang="ka-GE" sz="1600" dirty="0"/>
              <a:t>- ჭერის დიოდური სანათები 600</a:t>
            </a:r>
            <a:r>
              <a:rPr lang="en-US" sz="1600" dirty="0"/>
              <a:t>X</a:t>
            </a:r>
            <a:r>
              <a:rPr lang="ka-GE" sz="1600" dirty="0"/>
              <a:t>600მმ ზომის - 2 ცალი,</a:t>
            </a:r>
            <a:endParaRPr lang="en-US" sz="1600" dirty="0"/>
          </a:p>
          <a:p>
            <a:r>
              <a:rPr lang="ka-GE" sz="1600" dirty="0"/>
              <a:t>- იატაკი - ლამინირებული პარკეტი.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33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1" y="824715"/>
            <a:ext cx="6462663" cy="385585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10333038" cy="7200900"/>
            <a:chOff x="0" y="0"/>
            <a:chExt cx="10333038" cy="72009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835250" y="6835856"/>
              <a:ext cx="417062" cy="301185"/>
            </a:xfrm>
            <a:prstGeom prst="rect">
              <a:avLst/>
            </a:prstGeom>
          </p:spPr>
          <p:txBody>
            <a:bodyPr wrap="none" lIns="100152" tIns="50076" rIns="100152" bIns="50076">
              <a:spAutoFit/>
            </a:bodyPr>
            <a:lstStyle/>
            <a:p>
              <a:pPr algn="r">
                <a:defRPr/>
              </a:pPr>
              <a:r>
                <a:rPr lang="en-US" sz="1300" b="1" dirty="0">
                  <a:ln w="6350">
                    <a:noFill/>
                  </a:ln>
                  <a:solidFill>
                    <a:srgbClr val="969696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AK</a:t>
              </a:r>
              <a:endParaRPr lang="ru-RU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0"/>
              <a:ext cx="10333038" cy="72009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24" tIns="44162" rIns="88324" bIns="44162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44629" y="6815852"/>
              <a:ext cx="423368" cy="28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999" y="288082"/>
              <a:ext cx="71287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75086"/>
              <a:ext cx="10333038" cy="1666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390655" y="792138"/>
            <a:ext cx="3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u="sng" dirty="0" smtClean="0">
                <a:solidFill>
                  <a:srgbClr val="7030A0"/>
                </a:solidFill>
                <a:latin typeface="geAcadNusx"/>
              </a:rPr>
              <a:t>დასამზადებელია 1 ცალი კონტეინერი</a:t>
            </a:r>
            <a:endParaRPr lang="en-US" sz="1400" b="1" u="sng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lIns="100152" tIns="50076" rIns="100152" bIns="500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kikiAcadNusx"/>
                <a:ea typeface="+mj-ea"/>
                <a:cs typeface="+mj-cs"/>
              </a:rPr>
              <a:t>ღია სამთო სამუშაოების მაღეარო. მაღაროს მართვის მოედანი.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kikiAcadNusx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159" y="216074"/>
            <a:ext cx="1800200" cy="3385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კონტეინერი </a:t>
            </a:r>
            <a:r>
              <a:rPr lang="ru-RU" sz="1600" b="1" dirty="0" smtClean="0">
                <a:solidFill>
                  <a:srgbClr val="7030A0"/>
                </a:solidFill>
                <a:latin typeface="geAcadNusx"/>
              </a:rPr>
              <a:t>№</a:t>
            </a:r>
            <a:r>
              <a:rPr lang="ka-GE" sz="1600" b="1" dirty="0" smtClean="0">
                <a:solidFill>
                  <a:srgbClr val="7030A0"/>
                </a:solidFill>
                <a:latin typeface="geAcadNusx"/>
              </a:rPr>
              <a:t>7</a:t>
            </a:r>
            <a:endParaRPr lang="en-US" sz="1600" b="1" dirty="0">
              <a:solidFill>
                <a:srgbClr val="7030A0"/>
              </a:solidFill>
              <a:latin typeface="geAcadNusx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1" y="4706699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2400მმX6000მმ ზომის კონტეინერი - 1 ცალი.</a:t>
            </a:r>
            <a:endParaRPr lang="en-US" sz="1600" dirty="0"/>
          </a:p>
          <a:p>
            <a:r>
              <a:rPr lang="ka-GE" sz="1600" dirty="0"/>
              <a:t>- კონტეინერის სიმაღლე 2400მმ,</a:t>
            </a:r>
            <a:endParaRPr lang="en-US" sz="1600" dirty="0"/>
          </a:p>
          <a:p>
            <a:r>
              <a:rPr lang="ka-GE" sz="1600" dirty="0"/>
              <a:t>- მარცნიდან მარჯვნივ  გარეთ გასაღები კარი (</a:t>
            </a:r>
            <a:r>
              <a:rPr lang="ka-GE" sz="1600" dirty="0" smtClean="0"/>
              <a:t>800X2200მმ</a:t>
            </a:r>
            <a:r>
              <a:rPr lang="ka-GE" sz="1600" dirty="0"/>
              <a:t>) – 1 ცალი,</a:t>
            </a:r>
            <a:endParaRPr lang="en-US" sz="1600" dirty="0"/>
          </a:p>
          <a:p>
            <a:r>
              <a:rPr lang="ka-GE" sz="1600" dirty="0"/>
              <a:t>- 1200X1200მმ ზომის ფანჯარა - </a:t>
            </a:r>
            <a:r>
              <a:rPr lang="ka-GE" sz="1600" dirty="0" smtClean="0"/>
              <a:t>3 </a:t>
            </a:r>
            <a:r>
              <a:rPr lang="ka-GE" sz="1600" dirty="0"/>
              <a:t>ცალი (+მწერებისგან დამცავი ბადე),</a:t>
            </a:r>
            <a:endParaRPr lang="en-US" sz="1600" dirty="0"/>
          </a:p>
          <a:p>
            <a:r>
              <a:rPr lang="ka-GE" sz="1600" dirty="0"/>
              <a:t>- ელჩამრთველების რაოდენობა - 1 ცალი,</a:t>
            </a:r>
            <a:endParaRPr lang="en-US" sz="1600" dirty="0"/>
          </a:p>
          <a:p>
            <a:r>
              <a:rPr lang="ka-GE" sz="1600" dirty="0"/>
              <a:t>-ელექტროროზეტების რაოდენობა - 9 ცალი,</a:t>
            </a:r>
            <a:endParaRPr lang="en-US" sz="1600" dirty="0"/>
          </a:p>
          <a:p>
            <a:r>
              <a:rPr lang="ka-GE" sz="1600" dirty="0"/>
              <a:t>- ჭერის დიოდური სანათები 600X600მმ ზომის - 2 ცალი,</a:t>
            </a:r>
            <a:endParaRPr lang="en-US" sz="1600" dirty="0"/>
          </a:p>
          <a:p>
            <a:r>
              <a:rPr lang="ka-GE" sz="1600" dirty="0"/>
              <a:t>- იატაკი - ლამინირებული პარკეტი.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8829</TotalTime>
  <Words>738</Words>
  <Application>Microsoft Office PowerPoint</Application>
  <PresentationFormat>Произвольный</PresentationFormat>
  <Paragraphs>105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Book Antiqua</vt:lpstr>
      <vt:lpstr>Brush Script MT</vt:lpstr>
      <vt:lpstr>geAcadNusx</vt:lpstr>
      <vt:lpstr>kikiAcadNusx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901</cp:revision>
  <cp:lastPrinted>2019-06-25T06:11:46Z</cp:lastPrinted>
  <dcterms:created xsi:type="dcterms:W3CDTF">2008-07-04T11:56:19Z</dcterms:created>
  <dcterms:modified xsi:type="dcterms:W3CDTF">2019-06-25T07:37:02Z</dcterms:modified>
</cp:coreProperties>
</file>